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64" r:id="rId2"/>
    <p:sldId id="435" r:id="rId3"/>
    <p:sldId id="466" r:id="rId4"/>
    <p:sldId id="467" r:id="rId5"/>
    <p:sldId id="446" r:id="rId6"/>
    <p:sldId id="463" r:id="rId7"/>
  </p:sldIdLst>
  <p:sldSz cx="9144000" cy="6858000" type="screen4x3"/>
  <p:notesSz cx="6794500" cy="99314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FFFF"/>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76" d="100"/>
          <a:sy n="76" d="100"/>
        </p:scale>
        <p:origin x="1108" y="48"/>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276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CF4C9C57-ACB5-4659-AA65-6F32BB3F6A5F}" type="datetimeFigureOut">
              <a:rPr lang="en-GB" smtClean="0"/>
              <a:t>30/07/2020</a:t>
            </a:fld>
            <a:endParaRPr lang="en-GB" dirty="0"/>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7BC3F402-F7B2-4771-AE18-0A441B7572E4}" type="slidenum">
              <a:rPr lang="en-GB" smtClean="0"/>
              <a:t>‹#›</a:t>
            </a:fld>
            <a:endParaRPr lang="en-GB" dirty="0"/>
          </a:p>
        </p:txBody>
      </p:sp>
    </p:spTree>
    <p:extLst>
      <p:ext uri="{BB962C8B-B14F-4D97-AF65-F5344CB8AC3E}">
        <p14:creationId xmlns:p14="http://schemas.microsoft.com/office/powerpoint/2010/main" val="3666152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F554A4A7-4C4A-4E38-BE51-E3BFF7F55806}" type="datetimeFigureOut">
              <a:rPr lang="en-GB" smtClean="0"/>
              <a:t>30/07/2020</a:t>
            </a:fld>
            <a:endParaRPr lang="en-GB"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24A3DFB-95E0-43C1-8C41-746334FD2248}" type="slidenum">
              <a:rPr lang="en-GB" smtClean="0"/>
              <a:t>‹#›</a:t>
            </a:fld>
            <a:endParaRPr lang="en-GB" dirty="0"/>
          </a:p>
        </p:txBody>
      </p:sp>
    </p:spTree>
    <p:extLst>
      <p:ext uri="{BB962C8B-B14F-4D97-AF65-F5344CB8AC3E}">
        <p14:creationId xmlns:p14="http://schemas.microsoft.com/office/powerpoint/2010/main" val="274654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Normally</a:t>
            </a:r>
            <a:r>
              <a:rPr lang="en-GB" baseline="0" dirty="0" smtClean="0"/>
              <a:t> borrowing books and other materials from the libraries is self-service. For the time being we have adapted the services to make them extra safe, and t</a:t>
            </a:r>
            <a:r>
              <a:rPr lang="en-GB" dirty="0" smtClean="0"/>
              <a:t>his mini presentation</a:t>
            </a:r>
            <a:r>
              <a:rPr lang="en-GB" baseline="0" dirty="0" smtClean="0"/>
              <a:t> takes you through how it all works. </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1</a:t>
            </a:fld>
            <a:endParaRPr lang="en-GB" dirty="0"/>
          </a:p>
        </p:txBody>
      </p:sp>
    </p:spTree>
    <p:extLst>
      <p:ext uri="{BB962C8B-B14F-4D97-AF65-F5344CB8AC3E}">
        <p14:creationId xmlns:p14="http://schemas.microsoft.com/office/powerpoint/2010/main" val="145881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make everything as easy as possible we are providing as many ebooks and scanned</a:t>
            </a:r>
            <a:r>
              <a:rPr lang="en-GB" baseline="0" dirty="0" smtClean="0"/>
              <a:t> chapters</a:t>
            </a:r>
            <a:r>
              <a:rPr lang="en-GB" dirty="0" smtClean="0"/>
              <a:t> as we possibly can. </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2</a:t>
            </a:fld>
            <a:endParaRPr lang="en-GB" dirty="0"/>
          </a:p>
        </p:txBody>
      </p:sp>
    </p:spTree>
    <p:extLst>
      <p:ext uri="{BB962C8B-B14F-4D97-AF65-F5344CB8AC3E}">
        <p14:creationId xmlns:p14="http://schemas.microsoft.com/office/powerpoint/2010/main" val="29047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3</a:t>
            </a:fld>
            <a:endParaRPr lang="en-GB" dirty="0"/>
          </a:p>
        </p:txBody>
      </p:sp>
    </p:spTree>
    <p:extLst>
      <p:ext uri="{BB962C8B-B14F-4D97-AF65-F5344CB8AC3E}">
        <p14:creationId xmlns:p14="http://schemas.microsoft.com/office/powerpoint/2010/main" val="209625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provided as many ebooks,</a:t>
            </a:r>
            <a:r>
              <a:rPr lang="en-GB" baseline="0" dirty="0" smtClean="0"/>
              <a:t> scanned chapters and other e-resources as we possibly can. Please see the 5 Key Things presentation for more information about how to get the best from the library e-resources. WE have a socially distanced click and collect service.  Library materials that are not available online are available on request via an online form that you will find on the library website. Complete the form to request any materials you need, we will fetch them and send you an email to confirm. You’ll be able to collect at service points in the libraries, and the email we send you will tell you the days and times you can collect your items. </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4</a:t>
            </a:fld>
            <a:endParaRPr lang="en-GB" dirty="0"/>
          </a:p>
        </p:txBody>
      </p:sp>
    </p:spTree>
    <p:extLst>
      <p:ext uri="{BB962C8B-B14F-4D97-AF65-F5344CB8AC3E}">
        <p14:creationId xmlns:p14="http://schemas.microsoft.com/office/powerpoint/2010/main" val="378891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details including now to request</a:t>
            </a:r>
            <a:r>
              <a:rPr lang="en-GB" baseline="0" dirty="0" smtClean="0"/>
              <a:t> items, opening times and locations will be on the library website. </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5</a:t>
            </a:fld>
            <a:endParaRPr lang="en-GB" dirty="0"/>
          </a:p>
        </p:txBody>
      </p:sp>
    </p:spTree>
    <p:extLst>
      <p:ext uri="{BB962C8B-B14F-4D97-AF65-F5344CB8AC3E}">
        <p14:creationId xmlns:p14="http://schemas.microsoft.com/office/powerpoint/2010/main" val="251846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Thank you!</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6</a:t>
            </a:fld>
            <a:endParaRPr lang="en-GB" dirty="0"/>
          </a:p>
        </p:txBody>
      </p:sp>
    </p:spTree>
    <p:extLst>
      <p:ext uri="{BB962C8B-B14F-4D97-AF65-F5344CB8AC3E}">
        <p14:creationId xmlns:p14="http://schemas.microsoft.com/office/powerpoint/2010/main" val="424637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58765-1C2A-47E2-95F8-340867D119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rgbClr val="002060"/>
          </a:solidFill>
          <a:latin typeface="Arial" pitchFamily="34" charset="0"/>
          <a:ea typeface="+mn-ea"/>
          <a:cs typeface="Arial"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rgbClr val="002060"/>
          </a:solidFill>
          <a:latin typeface="Arial" pitchFamily="34" charset="0"/>
          <a:ea typeface="+mn-ea"/>
          <a:cs typeface="Arial"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rgbClr val="002060"/>
          </a:solidFill>
          <a:latin typeface="Arial" pitchFamily="34" charset="0"/>
          <a:ea typeface="+mn-ea"/>
          <a:cs typeface="Arial"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rgbClr val="002060"/>
          </a:solidFill>
          <a:latin typeface="Arial" pitchFamily="34" charset="0"/>
          <a:ea typeface="+mn-ea"/>
          <a:cs typeface="Arial"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rgbClr val="0020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184" y="112812"/>
            <a:ext cx="6611112" cy="723900"/>
          </a:xfrm>
        </p:spPr>
        <p:txBody>
          <a:bodyPr anchor="t">
            <a:normAutofit fontScale="90000"/>
          </a:bodyPr>
          <a:lstStyle/>
          <a:p>
            <a:pPr algn="l"/>
            <a:r>
              <a:rPr lang="en-US" sz="3000" dirty="0" smtClean="0">
                <a:solidFill>
                  <a:schemeClr val="bg1">
                    <a:lumMod val="65000"/>
                  </a:schemeClr>
                </a:solidFill>
                <a:latin typeface="Arial Narrow"/>
                <a:cs typeface="Arial Narrow"/>
              </a:rPr>
              <a:t/>
            </a:r>
            <a:br>
              <a:rPr lang="en-US" sz="3000" dirty="0" smtClean="0">
                <a:solidFill>
                  <a:schemeClr val="bg1">
                    <a:lumMod val="65000"/>
                  </a:schemeClr>
                </a:solidFill>
                <a:latin typeface="Arial Narrow"/>
                <a:cs typeface="Arial Narrow"/>
              </a:rPr>
            </a:br>
            <a:r>
              <a:rPr lang="en-US" sz="3000" dirty="0" smtClean="0">
                <a:solidFill>
                  <a:schemeClr val="bg1">
                    <a:lumMod val="65000"/>
                  </a:schemeClr>
                </a:solidFill>
                <a:latin typeface="Arial Narrow"/>
                <a:cs typeface="Arial Narrow"/>
              </a:rPr>
              <a:t/>
            </a:r>
            <a:br>
              <a:rPr lang="en-US" sz="3000" dirty="0" smtClean="0">
                <a:solidFill>
                  <a:schemeClr val="bg1">
                    <a:lumMod val="65000"/>
                  </a:schemeClr>
                </a:solidFill>
                <a:latin typeface="Arial Narrow"/>
                <a:cs typeface="Arial Narrow"/>
              </a:rPr>
            </a:br>
            <a:r>
              <a:rPr lang="en-US" sz="4400" b="1" dirty="0" smtClean="0">
                <a:latin typeface="Arial" pitchFamily="34" charset="0"/>
                <a:cs typeface="Arial" pitchFamily="34" charset="0"/>
              </a:rPr>
              <a:t> </a:t>
            </a:r>
            <a:r>
              <a:rPr lang="en-US" sz="5300" b="1" dirty="0" smtClean="0">
                <a:latin typeface="Arial" pitchFamily="34" charset="0"/>
                <a:cs typeface="Arial" pitchFamily="34" charset="0"/>
              </a:rPr>
              <a:t/>
            </a:r>
            <a:br>
              <a:rPr lang="en-US" sz="5300" b="1" dirty="0" smtClean="0">
                <a:latin typeface="Arial" pitchFamily="34" charset="0"/>
                <a:cs typeface="Arial" pitchFamily="34" charset="0"/>
              </a:rPr>
            </a:br>
            <a:r>
              <a:rPr lang="en-US" sz="5300" b="1" dirty="0" smtClean="0">
                <a:latin typeface="Arial" pitchFamily="34" charset="0"/>
                <a:cs typeface="Arial" pitchFamily="34" charset="0"/>
              </a:rPr>
              <a:t/>
            </a:r>
            <a:br>
              <a:rPr lang="en-US" sz="5300" b="1" dirty="0" smtClean="0">
                <a:latin typeface="Arial" pitchFamily="34" charset="0"/>
                <a:cs typeface="Arial" pitchFamily="34" charset="0"/>
              </a:rPr>
            </a:br>
            <a:r>
              <a:rPr lang="en-US" dirty="0" smtClean="0"/>
              <a:t/>
            </a:r>
            <a:br>
              <a:rPr lang="en-US" dirty="0" smtClean="0"/>
            </a:br>
            <a:endParaRPr lang="en-US" dirty="0"/>
          </a:p>
        </p:txBody>
      </p:sp>
      <p:sp>
        <p:nvSpPr>
          <p:cNvPr id="8" name="TextBox 7"/>
          <p:cNvSpPr txBox="1"/>
          <p:nvPr/>
        </p:nvSpPr>
        <p:spPr>
          <a:xfrm>
            <a:off x="1014221" y="4335407"/>
            <a:ext cx="7259574" cy="523220"/>
          </a:xfrm>
          <a:prstGeom prst="rect">
            <a:avLst/>
          </a:prstGeom>
          <a:noFill/>
        </p:spPr>
        <p:txBody>
          <a:bodyPr wrap="square" rtlCol="0">
            <a:spAutoFit/>
          </a:bodyPr>
          <a:lstStyle/>
          <a:p>
            <a:pPr algn="ctr"/>
            <a:r>
              <a:rPr lang="en-GB" sz="2800" b="1" dirty="0" smtClean="0">
                <a:solidFill>
                  <a:srgbClr val="002060"/>
                </a:solidFill>
                <a:latin typeface="Arial" pitchFamily="34" charset="0"/>
                <a:cs typeface="Arial" pitchFamily="34" charset="0"/>
              </a:rPr>
              <a:t>Library Services for September 2020</a:t>
            </a:r>
            <a:endParaRPr lang="en-GB" sz="2000" b="1" dirty="0" smtClean="0">
              <a:solidFill>
                <a:srgbClr val="002060"/>
              </a:solidFill>
              <a:latin typeface="Arial" pitchFamily="34" charset="0"/>
              <a:cs typeface="Arial" pitchFamily="34" charset="0"/>
            </a:endParaRPr>
          </a:p>
        </p:txBody>
      </p:sp>
      <p:sp>
        <p:nvSpPr>
          <p:cNvPr id="9" name="TextBox 8"/>
          <p:cNvSpPr txBox="1"/>
          <p:nvPr/>
        </p:nvSpPr>
        <p:spPr>
          <a:xfrm>
            <a:off x="991793" y="2288694"/>
            <a:ext cx="7259574" cy="707886"/>
          </a:xfrm>
          <a:prstGeom prst="rect">
            <a:avLst/>
          </a:prstGeom>
          <a:noFill/>
        </p:spPr>
        <p:txBody>
          <a:bodyPr wrap="square" rtlCol="0">
            <a:spAutoFit/>
          </a:bodyPr>
          <a:lstStyle/>
          <a:p>
            <a:pPr algn="ctr"/>
            <a:r>
              <a:rPr lang="en-US" sz="4000" b="1" dirty="0" smtClean="0">
                <a:solidFill>
                  <a:srgbClr val="C00000"/>
                </a:solidFill>
                <a:latin typeface="Arial" pitchFamily="34" charset="0"/>
                <a:cs typeface="Arial" pitchFamily="34" charset="0"/>
              </a:rPr>
              <a:t>Borrowing </a:t>
            </a:r>
          </a:p>
        </p:txBody>
      </p:sp>
      <p:grpSp>
        <p:nvGrpSpPr>
          <p:cNvPr id="13" name="Group 12"/>
          <p:cNvGrpSpPr/>
          <p:nvPr/>
        </p:nvGrpSpPr>
        <p:grpSpPr>
          <a:xfrm>
            <a:off x="539552" y="5964722"/>
            <a:ext cx="8208912" cy="725018"/>
            <a:chOff x="539552" y="5964722"/>
            <a:chExt cx="8208912" cy="725018"/>
          </a:xfrm>
        </p:grpSpPr>
        <p:sp>
          <p:nvSpPr>
            <p:cNvPr id="3" name="TextBox 2"/>
            <p:cNvSpPr txBox="1"/>
            <p:nvPr/>
          </p:nvSpPr>
          <p:spPr>
            <a:xfrm>
              <a:off x="1115616" y="6104965"/>
              <a:ext cx="4392488" cy="584775"/>
            </a:xfrm>
            <a:prstGeom prst="rect">
              <a:avLst/>
            </a:prstGeom>
            <a:noFill/>
          </p:spPr>
          <p:txBody>
            <a:bodyPr wrap="square" rtlCol="0">
              <a:spAutoFit/>
            </a:bodyPr>
            <a:lstStyle/>
            <a:p>
              <a:r>
                <a:rPr lang="en-GB" sz="3200" b="1" dirty="0" smtClean="0">
                  <a:solidFill>
                    <a:srgbClr val="002060"/>
                  </a:solidFill>
                  <a:latin typeface="Arial Narrow" panose="020B0606020202030204" pitchFamily="34" charset="0"/>
                  <a:cs typeface="Arial" panose="020B0604020202020204" pitchFamily="34" charset="0"/>
                </a:rPr>
                <a:t>www.library.qmul.ac.uk</a:t>
              </a:r>
              <a:endParaRPr lang="en-GB" sz="3200" b="1" dirty="0">
                <a:solidFill>
                  <a:srgbClr val="002060"/>
                </a:solidFill>
                <a:latin typeface="Arial Narrow" panose="020B0606020202030204" pitchFamily="34" charset="0"/>
                <a:cs typeface="Arial" panose="020B0604020202020204" pitchFamily="34" charset="0"/>
              </a:endParaRPr>
            </a:p>
          </p:txBody>
        </p:sp>
        <p:pic>
          <p:nvPicPr>
            <p:cNvPr id="1026" name="Picture 2" descr="http://qm-web.mc.qmul.ac.uk/docs/designandbranding/9945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4608" y="6087832"/>
              <a:ext cx="2135929" cy="56754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39552" y="5964722"/>
              <a:ext cx="820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614009453"/>
      </p:ext>
    </p:extLst>
  </p:cSld>
  <p:clrMapOvr>
    <a:masterClrMapping/>
  </p:clrMapOvr>
  <mc:AlternateContent xmlns:mc="http://schemas.openxmlformats.org/markup-compatibility/2006">
    <mc:Choice xmlns:p14="http://schemas.microsoft.com/office/powerpoint/2010/main" Requires="p14">
      <p:transition spd="slow" p14:dur="2000" advTm="29293"/>
    </mc:Choice>
    <mc:Fallback>
      <p:transition spd="slow" advTm="29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lgn="ctr">
              <a:buNone/>
            </a:pPr>
            <a:r>
              <a:rPr lang="en-GB" dirty="0" smtClean="0"/>
              <a:t> </a:t>
            </a:r>
            <a:endParaRPr lang="en-GB"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998024356"/>
      </p:ext>
    </p:extLst>
  </p:cSld>
  <p:clrMapOvr>
    <a:masterClrMapping/>
  </p:clrMapOvr>
  <mc:AlternateContent xmlns:mc="http://schemas.openxmlformats.org/markup-compatibility/2006">
    <mc:Choice xmlns:p14="http://schemas.microsoft.com/office/powerpoint/2010/main" Requires="p14">
      <p:transition spd="slow" p14:dur="2000" advTm="26231"/>
    </mc:Choice>
    <mc:Fallback>
      <p:transition spd="slow" advTm="26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028707968"/>
      </p:ext>
    </p:extLst>
  </p:cSld>
  <p:clrMapOvr>
    <a:masterClrMapping/>
  </p:clrMapOvr>
  <mc:AlternateContent xmlns:mc="http://schemas.openxmlformats.org/markup-compatibility/2006">
    <mc:Choice xmlns:p14="http://schemas.microsoft.com/office/powerpoint/2010/main" Requires="p14">
      <p:transition spd="slow" p14:dur="2000" advTm="15971"/>
    </mc:Choice>
    <mc:Fallback>
      <p:transition spd="slow" advTm="15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 Collect Borrowing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a:t>
            </a:r>
            <a:r>
              <a:rPr lang="en-GB" dirty="0"/>
              <a:t>have a socially distanced Click and Collect </a:t>
            </a:r>
            <a:r>
              <a:rPr lang="en-GB" dirty="0" smtClean="0"/>
              <a:t>service</a:t>
            </a:r>
          </a:p>
          <a:p>
            <a:r>
              <a:rPr lang="en-GB" dirty="0" smtClean="0"/>
              <a:t>Library materials are available on request – details on library website</a:t>
            </a:r>
            <a:endParaRPr lang="en-GB" dirty="0"/>
          </a:p>
          <a:p>
            <a:r>
              <a:rPr lang="en-GB" dirty="0" smtClean="0"/>
              <a:t>We will fetch your items and send you an email to confirm</a:t>
            </a:r>
          </a:p>
          <a:p>
            <a:r>
              <a:rPr lang="en-GB" dirty="0" smtClean="0"/>
              <a:t>Collections will be at service points in the libraries</a:t>
            </a:r>
            <a:endParaRPr lang="en-GB" dirty="0"/>
          </a:p>
          <a:p>
            <a:r>
              <a:rPr lang="en-GB" dirty="0" smtClean="0"/>
              <a:t>The email confirmation will tell you the days and times you can collect your items</a:t>
            </a:r>
            <a:endParaRPr lang="en-GB" dirty="0"/>
          </a:p>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87756738"/>
      </p:ext>
    </p:extLst>
  </p:cSld>
  <p:clrMapOvr>
    <a:masterClrMapping/>
  </p:clrMapOvr>
  <mc:AlternateContent xmlns:mc="http://schemas.openxmlformats.org/markup-compatibility/2006">
    <mc:Choice xmlns:p14="http://schemas.microsoft.com/office/powerpoint/2010/main" Requires="p14">
      <p:transition spd="slow" p14:dur="2000" advTm="36447"/>
    </mc:Choice>
    <mc:Fallback>
      <p:transition spd="slow" advTm="36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35622446"/>
      </p:ext>
    </p:extLst>
  </p:cSld>
  <p:clrMapOvr>
    <a:masterClrMapping/>
  </p:clrMapOvr>
  <mc:AlternateContent xmlns:mc="http://schemas.openxmlformats.org/markup-compatibility/2006">
    <mc:Choice xmlns:p14="http://schemas.microsoft.com/office/powerpoint/2010/main" Requires="p14">
      <p:transition spd="slow" p14:dur="2000" advTm="17761"/>
    </mc:Choice>
    <mc:Fallback>
      <p:transition spd="slow" advTm="177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184" y="112812"/>
            <a:ext cx="6611112" cy="723900"/>
          </a:xfrm>
        </p:spPr>
        <p:txBody>
          <a:bodyPr anchor="t">
            <a:normAutofit fontScale="90000"/>
          </a:bodyPr>
          <a:lstStyle/>
          <a:p>
            <a:pPr algn="l"/>
            <a:r>
              <a:rPr lang="en-US" sz="3000" dirty="0" smtClean="0">
                <a:solidFill>
                  <a:schemeClr val="bg1">
                    <a:lumMod val="65000"/>
                  </a:schemeClr>
                </a:solidFill>
                <a:latin typeface="Arial Narrow"/>
                <a:cs typeface="Arial Narrow"/>
              </a:rPr>
              <a:t/>
            </a:r>
            <a:br>
              <a:rPr lang="en-US" sz="3000" dirty="0" smtClean="0">
                <a:solidFill>
                  <a:schemeClr val="bg1">
                    <a:lumMod val="65000"/>
                  </a:schemeClr>
                </a:solidFill>
                <a:latin typeface="Arial Narrow"/>
                <a:cs typeface="Arial Narrow"/>
              </a:rPr>
            </a:br>
            <a:r>
              <a:rPr lang="en-US" sz="3000" dirty="0" smtClean="0">
                <a:solidFill>
                  <a:schemeClr val="bg1">
                    <a:lumMod val="65000"/>
                  </a:schemeClr>
                </a:solidFill>
                <a:latin typeface="Arial Narrow"/>
                <a:cs typeface="Arial Narrow"/>
              </a:rPr>
              <a:t/>
            </a:r>
            <a:br>
              <a:rPr lang="en-US" sz="3000" dirty="0" smtClean="0">
                <a:solidFill>
                  <a:schemeClr val="bg1">
                    <a:lumMod val="65000"/>
                  </a:schemeClr>
                </a:solidFill>
                <a:latin typeface="Arial Narrow"/>
                <a:cs typeface="Arial Narrow"/>
              </a:rPr>
            </a:br>
            <a:r>
              <a:rPr lang="en-US" sz="4400" b="1" dirty="0" smtClean="0">
                <a:latin typeface="Arial" pitchFamily="34" charset="0"/>
                <a:cs typeface="Arial" pitchFamily="34" charset="0"/>
              </a:rPr>
              <a:t> </a:t>
            </a:r>
            <a:r>
              <a:rPr lang="en-US" sz="5300" b="1" dirty="0" smtClean="0">
                <a:latin typeface="Arial" pitchFamily="34" charset="0"/>
                <a:cs typeface="Arial" pitchFamily="34" charset="0"/>
              </a:rPr>
              <a:t/>
            </a:r>
            <a:br>
              <a:rPr lang="en-US" sz="5300" b="1" dirty="0" smtClean="0">
                <a:latin typeface="Arial" pitchFamily="34" charset="0"/>
                <a:cs typeface="Arial" pitchFamily="34" charset="0"/>
              </a:rPr>
            </a:br>
            <a:r>
              <a:rPr lang="en-US" sz="5300" b="1" dirty="0" smtClean="0">
                <a:latin typeface="Arial" pitchFamily="34" charset="0"/>
                <a:cs typeface="Arial" pitchFamily="34" charset="0"/>
              </a:rPr>
              <a:t/>
            </a:r>
            <a:br>
              <a:rPr lang="en-US" sz="5300" b="1" dirty="0" smtClean="0">
                <a:latin typeface="Arial" pitchFamily="34" charset="0"/>
                <a:cs typeface="Arial" pitchFamily="34" charset="0"/>
              </a:rPr>
            </a:br>
            <a:r>
              <a:rPr lang="en-US" dirty="0" smtClean="0"/>
              <a:t/>
            </a:r>
            <a:br>
              <a:rPr lang="en-US" dirty="0" smtClean="0"/>
            </a:br>
            <a:endParaRPr lang="en-US" dirty="0"/>
          </a:p>
        </p:txBody>
      </p:sp>
      <p:sp>
        <p:nvSpPr>
          <p:cNvPr id="8" name="TextBox 7"/>
          <p:cNvSpPr txBox="1"/>
          <p:nvPr/>
        </p:nvSpPr>
        <p:spPr>
          <a:xfrm>
            <a:off x="1014221" y="3600000"/>
            <a:ext cx="7259574" cy="1384995"/>
          </a:xfrm>
          <a:prstGeom prst="rect">
            <a:avLst/>
          </a:prstGeom>
          <a:noFill/>
        </p:spPr>
        <p:txBody>
          <a:bodyPr wrap="square" rtlCol="0">
            <a:spAutoFit/>
          </a:bodyPr>
          <a:lstStyle/>
          <a:p>
            <a:pPr algn="ctr"/>
            <a:r>
              <a:rPr lang="en-GB" sz="2800" b="1" dirty="0" smtClean="0">
                <a:solidFill>
                  <a:srgbClr val="002060"/>
                </a:solidFill>
                <a:latin typeface="Arial" pitchFamily="34" charset="0"/>
                <a:cs typeface="Arial" pitchFamily="34" charset="0"/>
              </a:rPr>
              <a:t>… if you have any questions or would like a bit more information please email library@qmul.ac.uk</a:t>
            </a:r>
            <a:endParaRPr lang="en-GB" sz="2000" b="1" dirty="0">
              <a:solidFill>
                <a:srgbClr val="002060"/>
              </a:solidFill>
              <a:latin typeface="Arial" pitchFamily="34" charset="0"/>
              <a:cs typeface="Arial" pitchFamily="34" charset="0"/>
            </a:endParaRPr>
          </a:p>
        </p:txBody>
      </p:sp>
      <p:sp>
        <p:nvSpPr>
          <p:cNvPr id="9" name="TextBox 8"/>
          <p:cNvSpPr txBox="1"/>
          <p:nvPr/>
        </p:nvSpPr>
        <p:spPr>
          <a:xfrm>
            <a:off x="1115072" y="2204864"/>
            <a:ext cx="7259574" cy="707886"/>
          </a:xfrm>
          <a:prstGeom prst="rect">
            <a:avLst/>
          </a:prstGeom>
          <a:noFill/>
        </p:spPr>
        <p:txBody>
          <a:bodyPr wrap="square" rtlCol="0">
            <a:spAutoFit/>
          </a:bodyPr>
          <a:lstStyle/>
          <a:p>
            <a:pPr algn="ctr"/>
            <a:r>
              <a:rPr lang="en-US" sz="4000" b="1" dirty="0" smtClean="0">
                <a:solidFill>
                  <a:srgbClr val="C00000"/>
                </a:solidFill>
                <a:latin typeface="Arial" pitchFamily="34" charset="0"/>
                <a:cs typeface="Arial" pitchFamily="34" charset="0"/>
              </a:rPr>
              <a:t>Questions …</a:t>
            </a:r>
          </a:p>
        </p:txBody>
      </p:sp>
      <p:grpSp>
        <p:nvGrpSpPr>
          <p:cNvPr id="13" name="Group 12"/>
          <p:cNvGrpSpPr/>
          <p:nvPr/>
        </p:nvGrpSpPr>
        <p:grpSpPr>
          <a:xfrm>
            <a:off x="539552" y="5964722"/>
            <a:ext cx="8208912" cy="725018"/>
            <a:chOff x="539552" y="5964722"/>
            <a:chExt cx="8208912" cy="725018"/>
          </a:xfrm>
        </p:grpSpPr>
        <p:sp>
          <p:nvSpPr>
            <p:cNvPr id="3" name="TextBox 2"/>
            <p:cNvSpPr txBox="1"/>
            <p:nvPr/>
          </p:nvSpPr>
          <p:spPr>
            <a:xfrm>
              <a:off x="1115616" y="6104965"/>
              <a:ext cx="4392488" cy="584775"/>
            </a:xfrm>
            <a:prstGeom prst="rect">
              <a:avLst/>
            </a:prstGeom>
            <a:noFill/>
          </p:spPr>
          <p:txBody>
            <a:bodyPr wrap="square" rtlCol="0">
              <a:spAutoFit/>
            </a:bodyPr>
            <a:lstStyle/>
            <a:p>
              <a:r>
                <a:rPr lang="en-GB" sz="3200" b="1" dirty="0" smtClean="0">
                  <a:solidFill>
                    <a:srgbClr val="002060"/>
                  </a:solidFill>
                  <a:latin typeface="Arial Narrow" panose="020B0606020202030204" pitchFamily="34" charset="0"/>
                  <a:cs typeface="Arial" panose="020B0604020202020204" pitchFamily="34" charset="0"/>
                </a:rPr>
                <a:t>www.library.qmul.ac.uk</a:t>
              </a:r>
              <a:endParaRPr lang="en-GB" sz="3200" b="1" dirty="0">
                <a:solidFill>
                  <a:srgbClr val="002060"/>
                </a:solidFill>
                <a:latin typeface="Arial Narrow" panose="020B0606020202030204" pitchFamily="34" charset="0"/>
                <a:cs typeface="Arial" panose="020B0604020202020204" pitchFamily="34" charset="0"/>
              </a:endParaRPr>
            </a:p>
          </p:txBody>
        </p:sp>
        <p:pic>
          <p:nvPicPr>
            <p:cNvPr id="1026" name="Picture 2" descr="http://qm-web.mc.qmul.ac.uk/docs/designandbranding/9945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2243" y="6104965"/>
              <a:ext cx="2135929" cy="56754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39552" y="5964722"/>
              <a:ext cx="820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218948188"/>
      </p:ext>
    </p:extLst>
  </p:cSld>
  <p:clrMapOvr>
    <a:masterClrMapping/>
  </p:clrMapOvr>
  <mc:AlternateContent xmlns:mc="http://schemas.openxmlformats.org/markup-compatibility/2006">
    <mc:Choice xmlns:p14="http://schemas.microsoft.com/office/powerpoint/2010/main" Requires="p14">
      <p:transition spd="slow" p14:dur="2000" advTm="31119"/>
    </mc:Choice>
    <mc:Fallback>
      <p:transition spd="slow" advTm="31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2519</TotalTime>
  <Words>314</Words>
  <Application>Microsoft Office PowerPoint</Application>
  <PresentationFormat>On-screen Show (4:3)</PresentationFormat>
  <Paragraphs>26</Paragraphs>
  <Slides>6</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Narrow</vt:lpstr>
      <vt:lpstr>Calibri</vt:lpstr>
      <vt:lpstr>Office Theme</vt:lpstr>
      <vt:lpstr>      </vt:lpstr>
      <vt:lpstr>PowerPoint Presentation</vt:lpstr>
      <vt:lpstr>PowerPoint Presentation</vt:lpstr>
      <vt:lpstr>Click + Collect Borrowing</vt:lpstr>
      <vt:lpstr>PowerPoint Presentation</vt:lpstr>
      <vt:lpstr>      </vt:lpstr>
    </vt:vector>
  </TitlesOfParts>
  <Company>qmul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Netskills</dc:title>
  <dc:creator>paula</dc:creator>
  <cp:lastModifiedBy>Jane Alderson-Rice</cp:lastModifiedBy>
  <cp:revision>233</cp:revision>
  <cp:lastPrinted>2019-10-23T08:35:46Z</cp:lastPrinted>
  <dcterms:created xsi:type="dcterms:W3CDTF">2011-08-26T09:19:30Z</dcterms:created>
  <dcterms:modified xsi:type="dcterms:W3CDTF">2020-07-30T12:47:09Z</dcterms:modified>
</cp:coreProperties>
</file>