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459" r:id="rId2"/>
    <p:sldId id="463" r:id="rId3"/>
    <p:sldId id="460" r:id="rId4"/>
    <p:sldId id="461" r:id="rId5"/>
    <p:sldId id="462" r:id="rId6"/>
    <p:sldId id="458" r:id="rId7"/>
  </p:sldIdLst>
  <p:sldSz cx="9144000" cy="6858000" type="screen4x3"/>
  <p:notesSz cx="6794500" cy="99314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E7"/>
    <a:srgbClr val="FFFF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94660"/>
  </p:normalViewPr>
  <p:slideViewPr>
    <p:cSldViewPr>
      <p:cViewPr varScale="1">
        <p:scale>
          <a:sx n="76" d="100"/>
          <a:sy n="76" d="100"/>
        </p:scale>
        <p:origin x="1108"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8100" y="0"/>
            <a:ext cx="2944813" cy="498475"/>
          </a:xfrm>
          <a:prstGeom prst="rect">
            <a:avLst/>
          </a:prstGeom>
        </p:spPr>
        <p:txBody>
          <a:bodyPr vert="horz" lIns="91440" tIns="45720" rIns="91440" bIns="45720" rtlCol="0"/>
          <a:lstStyle>
            <a:lvl1pPr algn="r">
              <a:defRPr sz="1200"/>
            </a:lvl1pPr>
          </a:lstStyle>
          <a:p>
            <a:fld id="{CF4C9C57-ACB5-4659-AA65-6F32BB3F6A5F}" type="datetimeFigureOut">
              <a:rPr lang="en-GB" smtClean="0"/>
              <a:t>30/07/2020</a:t>
            </a:fld>
            <a:endParaRPr lang="en-GB" dirty="0"/>
          </a:p>
        </p:txBody>
      </p:sp>
      <p:sp>
        <p:nvSpPr>
          <p:cNvPr id="4" name="Footer Placeholder 3"/>
          <p:cNvSpPr>
            <a:spLocks noGrp="1"/>
          </p:cNvSpPr>
          <p:nvPr>
            <p:ph type="ftr" sz="quarter" idx="2"/>
          </p:nvPr>
        </p:nvSpPr>
        <p:spPr>
          <a:xfrm>
            <a:off x="0" y="9432925"/>
            <a:ext cx="2944813" cy="49847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8100" y="9432925"/>
            <a:ext cx="2944813" cy="498475"/>
          </a:xfrm>
          <a:prstGeom prst="rect">
            <a:avLst/>
          </a:prstGeom>
        </p:spPr>
        <p:txBody>
          <a:bodyPr vert="horz" lIns="91440" tIns="45720" rIns="91440" bIns="45720" rtlCol="0" anchor="b"/>
          <a:lstStyle>
            <a:lvl1pPr algn="r">
              <a:defRPr sz="1200"/>
            </a:lvl1pPr>
          </a:lstStyle>
          <a:p>
            <a:fld id="{7BC3F402-F7B2-4771-AE18-0A441B7572E4}" type="slidenum">
              <a:rPr lang="en-GB" smtClean="0"/>
              <a:t>‹#›</a:t>
            </a:fld>
            <a:endParaRPr lang="en-GB" dirty="0"/>
          </a:p>
        </p:txBody>
      </p:sp>
    </p:spTree>
    <p:extLst>
      <p:ext uri="{BB962C8B-B14F-4D97-AF65-F5344CB8AC3E}">
        <p14:creationId xmlns:p14="http://schemas.microsoft.com/office/powerpoint/2010/main" val="3666152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F554A4A7-4C4A-4E38-BE51-E3BFF7F55806}" type="datetimeFigureOut">
              <a:rPr lang="en-GB" smtClean="0"/>
              <a:t>30/07/2020</a:t>
            </a:fld>
            <a:endParaRPr lang="en-GB" dirty="0"/>
          </a:p>
        </p:txBody>
      </p:sp>
      <p:sp>
        <p:nvSpPr>
          <p:cNvPr id="4" name="Slide Image Placeholder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124A3DFB-95E0-43C1-8C41-746334FD2248}" type="slidenum">
              <a:rPr lang="en-GB" smtClean="0"/>
              <a:t>‹#›</a:t>
            </a:fld>
            <a:endParaRPr lang="en-GB" dirty="0"/>
          </a:p>
        </p:txBody>
      </p:sp>
    </p:spTree>
    <p:extLst>
      <p:ext uri="{BB962C8B-B14F-4D97-AF65-F5344CB8AC3E}">
        <p14:creationId xmlns:p14="http://schemas.microsoft.com/office/powerpoint/2010/main" val="2746543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qmul.libcal.co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enter the</a:t>
            </a:r>
            <a:r>
              <a:rPr lang="en-GB" baseline="0" dirty="0" smtClean="0"/>
              <a:t> libraries please bring your University ID card, and please check on the library website for up to date advice about anything else you may need to bring. This may change as government safety advice changes.</a:t>
            </a:r>
          </a:p>
          <a:p>
            <a:endParaRPr lang="en-GB" dirty="0"/>
          </a:p>
        </p:txBody>
      </p:sp>
      <p:sp>
        <p:nvSpPr>
          <p:cNvPr id="4" name="Slide Number Placeholder 3"/>
          <p:cNvSpPr>
            <a:spLocks noGrp="1"/>
          </p:cNvSpPr>
          <p:nvPr>
            <p:ph type="sldNum" sz="quarter" idx="10"/>
          </p:nvPr>
        </p:nvSpPr>
        <p:spPr/>
        <p:txBody>
          <a:bodyPr/>
          <a:lstStyle/>
          <a:p>
            <a:fld id="{124A3DFB-95E0-43C1-8C41-746334FD2248}" type="slidenum">
              <a:rPr lang="en-GB" smtClean="0"/>
              <a:t>2</a:t>
            </a:fld>
            <a:endParaRPr lang="en-GB" dirty="0"/>
          </a:p>
        </p:txBody>
      </p:sp>
    </p:spTree>
    <p:extLst>
      <p:ext uri="{BB962C8B-B14F-4D97-AF65-F5344CB8AC3E}">
        <p14:creationId xmlns:p14="http://schemas.microsoft.com/office/powerpoint/2010/main" val="2571455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will be offering as much socially distanced study space as we</a:t>
            </a:r>
            <a:r>
              <a:rPr lang="en-GB" baseline="0" dirty="0" smtClean="0"/>
              <a:t> possibly can</a:t>
            </a:r>
            <a:endParaRPr lang="en-GB" dirty="0"/>
          </a:p>
        </p:txBody>
      </p:sp>
      <p:sp>
        <p:nvSpPr>
          <p:cNvPr id="4" name="Slide Number Placeholder 3"/>
          <p:cNvSpPr>
            <a:spLocks noGrp="1"/>
          </p:cNvSpPr>
          <p:nvPr>
            <p:ph type="sldNum" sz="quarter" idx="10"/>
          </p:nvPr>
        </p:nvSpPr>
        <p:spPr/>
        <p:txBody>
          <a:bodyPr/>
          <a:lstStyle/>
          <a:p>
            <a:fld id="{124A3DFB-95E0-43C1-8C41-746334FD2248}" type="slidenum">
              <a:rPr lang="en-GB" smtClean="0"/>
              <a:t>3</a:t>
            </a:fld>
            <a:endParaRPr lang="en-GB" dirty="0"/>
          </a:p>
        </p:txBody>
      </p:sp>
    </p:spTree>
    <p:extLst>
      <p:ext uri="{BB962C8B-B14F-4D97-AF65-F5344CB8AC3E}">
        <p14:creationId xmlns:p14="http://schemas.microsoft.com/office/powerpoint/2010/main" val="3107407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offer silent reading rooms, and reading rooms where you can talk quietly. Whichever kind of study space you prefer, you will be able to book a seat in a library via an online booking system. The url is </a:t>
            </a:r>
            <a:r>
              <a:rPr lang="en-GB" dirty="0" smtClean="0">
                <a:hlinkClick r:id="rId3"/>
              </a:rPr>
              <a:t>https://qmul.libcal.com/</a:t>
            </a:r>
            <a:endParaRPr lang="en-GB" dirty="0"/>
          </a:p>
        </p:txBody>
      </p:sp>
      <p:sp>
        <p:nvSpPr>
          <p:cNvPr id="4" name="Slide Number Placeholder 3"/>
          <p:cNvSpPr>
            <a:spLocks noGrp="1"/>
          </p:cNvSpPr>
          <p:nvPr>
            <p:ph type="sldNum" sz="quarter" idx="10"/>
          </p:nvPr>
        </p:nvSpPr>
        <p:spPr/>
        <p:txBody>
          <a:bodyPr/>
          <a:lstStyle/>
          <a:p>
            <a:fld id="{124A3DFB-95E0-43C1-8C41-746334FD2248}" type="slidenum">
              <a:rPr lang="en-GB" smtClean="0"/>
              <a:t>4</a:t>
            </a:fld>
            <a:endParaRPr lang="en-GB" dirty="0"/>
          </a:p>
        </p:txBody>
      </p:sp>
    </p:spTree>
    <p:extLst>
      <p:ext uri="{BB962C8B-B14F-4D97-AF65-F5344CB8AC3E}">
        <p14:creationId xmlns:p14="http://schemas.microsoft.com/office/powerpoint/2010/main" val="729199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study space will be socially</a:t>
            </a:r>
            <a:r>
              <a:rPr lang="en-GB" baseline="0" dirty="0" smtClean="0"/>
              <a:t> distanced to keep everyone safe. </a:t>
            </a:r>
            <a:endParaRPr lang="en-GB" dirty="0"/>
          </a:p>
        </p:txBody>
      </p:sp>
      <p:sp>
        <p:nvSpPr>
          <p:cNvPr id="4" name="Slide Number Placeholder 3"/>
          <p:cNvSpPr>
            <a:spLocks noGrp="1"/>
          </p:cNvSpPr>
          <p:nvPr>
            <p:ph type="sldNum" sz="quarter" idx="10"/>
          </p:nvPr>
        </p:nvSpPr>
        <p:spPr/>
        <p:txBody>
          <a:bodyPr/>
          <a:lstStyle/>
          <a:p>
            <a:fld id="{124A3DFB-95E0-43C1-8C41-746334FD2248}" type="slidenum">
              <a:rPr lang="en-GB" smtClean="0"/>
              <a:t>5</a:t>
            </a:fld>
            <a:endParaRPr lang="en-GB" dirty="0"/>
          </a:p>
        </p:txBody>
      </p:sp>
    </p:spTree>
    <p:extLst>
      <p:ext uri="{BB962C8B-B14F-4D97-AF65-F5344CB8AC3E}">
        <p14:creationId xmlns:p14="http://schemas.microsoft.com/office/powerpoint/2010/main" val="3157660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And…. </a:t>
            </a:r>
            <a:r>
              <a:rPr lang="en-GB" sz="1200" b="1" dirty="0" smtClean="0">
                <a:solidFill>
                  <a:srgbClr val="002060"/>
                </a:solidFill>
                <a:latin typeface="Arial" pitchFamily="34" charset="0"/>
                <a:cs typeface="Arial" pitchFamily="34" charset="0"/>
              </a:rPr>
              <a:t>…</a:t>
            </a:r>
            <a:r>
              <a:rPr lang="en-GB" sz="1200" b="0" dirty="0" smtClean="0">
                <a:solidFill>
                  <a:srgbClr val="002060"/>
                </a:solidFill>
                <a:latin typeface="Arial" pitchFamily="34" charset="0"/>
                <a:cs typeface="Arial" pitchFamily="34" charset="0"/>
              </a:rPr>
              <a:t> if you have any questions or would like a bit more information please email library@qmul.ac.uk</a:t>
            </a:r>
            <a:endParaRPr lang="en-GB" sz="1050" b="0" dirty="0" smtClean="0">
              <a:solidFill>
                <a:srgbClr val="002060"/>
              </a:solidFill>
              <a:latin typeface="Arial" pitchFamily="34" charset="0"/>
              <a:cs typeface="Arial" pitchFamily="34" charset="0"/>
            </a:endParaRPr>
          </a:p>
          <a:p>
            <a:r>
              <a:rPr lang="en-GB" b="0" dirty="0" smtClean="0"/>
              <a:t>Thank yo</a:t>
            </a:r>
            <a:r>
              <a:rPr lang="en-GB" dirty="0" smtClean="0"/>
              <a:t>u!</a:t>
            </a:r>
            <a:endParaRPr lang="en-GB" dirty="0"/>
          </a:p>
        </p:txBody>
      </p:sp>
      <p:sp>
        <p:nvSpPr>
          <p:cNvPr id="4" name="Slide Number Placeholder 3"/>
          <p:cNvSpPr>
            <a:spLocks noGrp="1"/>
          </p:cNvSpPr>
          <p:nvPr>
            <p:ph type="sldNum" sz="quarter" idx="10"/>
          </p:nvPr>
        </p:nvSpPr>
        <p:spPr/>
        <p:txBody>
          <a:bodyPr/>
          <a:lstStyle/>
          <a:p>
            <a:fld id="{124A3DFB-95E0-43C1-8C41-746334FD2248}" type="slidenum">
              <a:rPr lang="en-GB" smtClean="0"/>
              <a:t>6</a:t>
            </a:fld>
            <a:endParaRPr lang="en-GB" dirty="0"/>
          </a:p>
        </p:txBody>
      </p:sp>
    </p:spTree>
    <p:extLst>
      <p:ext uri="{BB962C8B-B14F-4D97-AF65-F5344CB8AC3E}">
        <p14:creationId xmlns:p14="http://schemas.microsoft.com/office/powerpoint/2010/main" val="1544715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63E443-EA3E-4CE8-B087-2A8A5E231BE9}" type="datetimeFigureOut">
              <a:rPr lang="en-US" smtClean="0"/>
              <a:pPr/>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C58765-1C2A-47E2-95F8-340867D119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63E443-EA3E-4CE8-B087-2A8A5E231BE9}" type="datetimeFigureOut">
              <a:rPr lang="en-US" smtClean="0"/>
              <a:pPr/>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C58765-1C2A-47E2-95F8-340867D119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63E443-EA3E-4CE8-B087-2A8A5E231BE9}" type="datetimeFigureOut">
              <a:rPr lang="en-US" smtClean="0"/>
              <a:pPr/>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C58765-1C2A-47E2-95F8-340867D119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63E443-EA3E-4CE8-B087-2A8A5E231BE9}" type="datetimeFigureOut">
              <a:rPr lang="en-US" smtClean="0"/>
              <a:pPr/>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C58765-1C2A-47E2-95F8-340867D119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63E443-EA3E-4CE8-B087-2A8A5E231BE9}" type="datetimeFigureOut">
              <a:rPr lang="en-US" smtClean="0"/>
              <a:pPr/>
              <a:t>7/30/2020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C58765-1C2A-47E2-95F8-340867D119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63E443-EA3E-4CE8-B087-2A8A5E231BE9}" type="datetimeFigureOut">
              <a:rPr lang="en-US" smtClean="0"/>
              <a:pPr/>
              <a:t>7/30/2020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C58765-1C2A-47E2-95F8-340867D119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63E443-EA3E-4CE8-B087-2A8A5E231BE9}" type="datetimeFigureOut">
              <a:rPr lang="en-US" smtClean="0"/>
              <a:pPr/>
              <a:t>7/30/2020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C58765-1C2A-47E2-95F8-340867D119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63E443-EA3E-4CE8-B087-2A8A5E231BE9}" type="datetimeFigureOut">
              <a:rPr lang="en-US" smtClean="0"/>
              <a:pPr/>
              <a:t>7/30/2020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C58765-1C2A-47E2-95F8-340867D119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63E443-EA3E-4CE8-B087-2A8A5E231BE9}" type="datetimeFigureOut">
              <a:rPr lang="en-US" smtClean="0"/>
              <a:pPr/>
              <a:t>7/30/2020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1C58765-1C2A-47E2-95F8-340867D119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63E443-EA3E-4CE8-B087-2A8A5E231BE9}" type="datetimeFigureOut">
              <a:rPr lang="en-US" smtClean="0"/>
              <a:pPr/>
              <a:t>7/30/2020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C58765-1C2A-47E2-95F8-340867D119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63E443-EA3E-4CE8-B087-2A8A5E231BE9}" type="datetimeFigureOut">
              <a:rPr lang="en-US" smtClean="0"/>
              <a:pPr/>
              <a:t>7/30/2020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C58765-1C2A-47E2-95F8-340867D119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63E443-EA3E-4CE8-B087-2A8A5E231BE9}" type="datetimeFigureOut">
              <a:rPr lang="en-US" smtClean="0"/>
              <a:pPr/>
              <a:t>7/30/2020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58765-1C2A-47E2-95F8-340867D119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kern="1200">
          <a:solidFill>
            <a:srgbClr val="C000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C00000"/>
        </a:buClr>
        <a:buFont typeface="Arial" pitchFamily="34" charset="0"/>
        <a:buChar char="•"/>
        <a:defRPr sz="3200" kern="1200">
          <a:solidFill>
            <a:srgbClr val="002060"/>
          </a:solidFill>
          <a:latin typeface="Arial" pitchFamily="34" charset="0"/>
          <a:ea typeface="+mn-ea"/>
          <a:cs typeface="Arial" pitchFamily="34" charset="0"/>
        </a:defRPr>
      </a:lvl1pPr>
      <a:lvl2pPr marL="742950" indent="-285750" algn="l" defTabSz="914400" rtl="0" eaLnBrk="1" latinLnBrk="0" hangingPunct="1">
        <a:spcBef>
          <a:spcPct val="20000"/>
        </a:spcBef>
        <a:buClr>
          <a:srgbClr val="C00000"/>
        </a:buClr>
        <a:buFont typeface="Arial" pitchFamily="34" charset="0"/>
        <a:buChar char="–"/>
        <a:defRPr sz="2800" kern="1200">
          <a:solidFill>
            <a:srgbClr val="002060"/>
          </a:solidFill>
          <a:latin typeface="Arial" pitchFamily="34" charset="0"/>
          <a:ea typeface="+mn-ea"/>
          <a:cs typeface="Arial" pitchFamily="34" charset="0"/>
        </a:defRPr>
      </a:lvl2pPr>
      <a:lvl3pPr marL="1143000" indent="-228600" algn="l" defTabSz="914400" rtl="0" eaLnBrk="1" latinLnBrk="0" hangingPunct="1">
        <a:spcBef>
          <a:spcPct val="20000"/>
        </a:spcBef>
        <a:buClr>
          <a:srgbClr val="C00000"/>
        </a:buClr>
        <a:buFont typeface="Arial" pitchFamily="34" charset="0"/>
        <a:buChar char="•"/>
        <a:defRPr sz="2400" kern="1200">
          <a:solidFill>
            <a:srgbClr val="002060"/>
          </a:solidFill>
          <a:latin typeface="Arial" pitchFamily="34" charset="0"/>
          <a:ea typeface="+mn-ea"/>
          <a:cs typeface="Arial" pitchFamily="34" charset="0"/>
        </a:defRPr>
      </a:lvl3pPr>
      <a:lvl4pPr marL="1600200" indent="-228600" algn="l" defTabSz="914400" rtl="0" eaLnBrk="1" latinLnBrk="0" hangingPunct="1">
        <a:spcBef>
          <a:spcPct val="20000"/>
        </a:spcBef>
        <a:buClr>
          <a:srgbClr val="C00000"/>
        </a:buClr>
        <a:buFont typeface="Arial" pitchFamily="34" charset="0"/>
        <a:buChar char="–"/>
        <a:defRPr sz="2000" kern="1200">
          <a:solidFill>
            <a:srgbClr val="002060"/>
          </a:solidFill>
          <a:latin typeface="Arial" pitchFamily="34" charset="0"/>
          <a:ea typeface="+mn-ea"/>
          <a:cs typeface="Arial" pitchFamily="34" charset="0"/>
        </a:defRPr>
      </a:lvl4pPr>
      <a:lvl5pPr marL="2057400" indent="-228600" algn="l" defTabSz="914400" rtl="0" eaLnBrk="1" latinLnBrk="0" hangingPunct="1">
        <a:spcBef>
          <a:spcPct val="20000"/>
        </a:spcBef>
        <a:buClr>
          <a:srgbClr val="C00000"/>
        </a:buClr>
        <a:buFont typeface="Arial" pitchFamily="34" charset="0"/>
        <a:buChar char="»"/>
        <a:defRPr sz="2000" kern="1200">
          <a:solidFill>
            <a:srgbClr val="00206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gi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jp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jp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5.jp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6.jp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1.gif"/><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5184" y="112812"/>
            <a:ext cx="6611112" cy="723900"/>
          </a:xfrm>
        </p:spPr>
        <p:txBody>
          <a:bodyPr anchor="t">
            <a:normAutofit fontScale="90000"/>
          </a:bodyPr>
          <a:lstStyle/>
          <a:p>
            <a:pPr algn="l"/>
            <a:r>
              <a:rPr lang="en-US" sz="3000" dirty="0" smtClean="0">
                <a:solidFill>
                  <a:schemeClr val="bg1">
                    <a:lumMod val="65000"/>
                  </a:schemeClr>
                </a:solidFill>
                <a:latin typeface="Arial Narrow"/>
                <a:cs typeface="Arial Narrow"/>
              </a:rPr>
              <a:t/>
            </a:r>
            <a:br>
              <a:rPr lang="en-US" sz="3000" dirty="0" smtClean="0">
                <a:solidFill>
                  <a:schemeClr val="bg1">
                    <a:lumMod val="65000"/>
                  </a:schemeClr>
                </a:solidFill>
                <a:latin typeface="Arial Narrow"/>
                <a:cs typeface="Arial Narrow"/>
              </a:rPr>
            </a:br>
            <a:r>
              <a:rPr lang="en-US" sz="3000" dirty="0" smtClean="0">
                <a:solidFill>
                  <a:schemeClr val="bg1">
                    <a:lumMod val="65000"/>
                  </a:schemeClr>
                </a:solidFill>
                <a:latin typeface="Arial Narrow"/>
                <a:cs typeface="Arial Narrow"/>
              </a:rPr>
              <a:t/>
            </a:r>
            <a:br>
              <a:rPr lang="en-US" sz="3000" dirty="0" smtClean="0">
                <a:solidFill>
                  <a:schemeClr val="bg1">
                    <a:lumMod val="65000"/>
                  </a:schemeClr>
                </a:solidFill>
                <a:latin typeface="Arial Narrow"/>
                <a:cs typeface="Arial Narrow"/>
              </a:rPr>
            </a:br>
            <a:r>
              <a:rPr lang="en-US" sz="4400" b="1" dirty="0" smtClean="0">
                <a:latin typeface="Arial" pitchFamily="34" charset="0"/>
                <a:cs typeface="Arial" pitchFamily="34" charset="0"/>
              </a:rPr>
              <a:t> </a:t>
            </a:r>
            <a:r>
              <a:rPr lang="en-US" sz="5300" b="1" dirty="0" smtClean="0">
                <a:latin typeface="Arial" pitchFamily="34" charset="0"/>
                <a:cs typeface="Arial" pitchFamily="34" charset="0"/>
              </a:rPr>
              <a:t/>
            </a:r>
            <a:br>
              <a:rPr lang="en-US" sz="5300" b="1" dirty="0" smtClean="0">
                <a:latin typeface="Arial" pitchFamily="34" charset="0"/>
                <a:cs typeface="Arial" pitchFamily="34" charset="0"/>
              </a:rPr>
            </a:br>
            <a:r>
              <a:rPr lang="en-US" sz="5300" b="1" dirty="0" smtClean="0">
                <a:latin typeface="Arial" pitchFamily="34" charset="0"/>
                <a:cs typeface="Arial" pitchFamily="34" charset="0"/>
              </a:rPr>
              <a:t/>
            </a:r>
            <a:br>
              <a:rPr lang="en-US" sz="5300" b="1" dirty="0" smtClean="0">
                <a:latin typeface="Arial" pitchFamily="34" charset="0"/>
                <a:cs typeface="Arial" pitchFamily="34" charset="0"/>
              </a:rPr>
            </a:br>
            <a:r>
              <a:rPr lang="en-US" dirty="0" smtClean="0"/>
              <a:t/>
            </a:r>
            <a:br>
              <a:rPr lang="en-US" dirty="0" smtClean="0"/>
            </a:br>
            <a:endParaRPr lang="en-US" dirty="0"/>
          </a:p>
        </p:txBody>
      </p:sp>
      <p:sp>
        <p:nvSpPr>
          <p:cNvPr id="8" name="TextBox 7"/>
          <p:cNvSpPr txBox="1"/>
          <p:nvPr/>
        </p:nvSpPr>
        <p:spPr>
          <a:xfrm>
            <a:off x="1014221" y="4335407"/>
            <a:ext cx="7259574" cy="523220"/>
          </a:xfrm>
          <a:prstGeom prst="rect">
            <a:avLst/>
          </a:prstGeom>
          <a:noFill/>
        </p:spPr>
        <p:txBody>
          <a:bodyPr wrap="square" rtlCol="0">
            <a:spAutoFit/>
          </a:bodyPr>
          <a:lstStyle/>
          <a:p>
            <a:pPr algn="ctr"/>
            <a:r>
              <a:rPr lang="en-GB" sz="2800" b="1" dirty="0" smtClean="0">
                <a:solidFill>
                  <a:srgbClr val="002060"/>
                </a:solidFill>
                <a:latin typeface="Arial" pitchFamily="34" charset="0"/>
                <a:cs typeface="Arial" pitchFamily="34" charset="0"/>
              </a:rPr>
              <a:t>Library Services for September 2020</a:t>
            </a:r>
            <a:endParaRPr lang="en-GB" sz="2000" b="1" dirty="0" smtClean="0">
              <a:solidFill>
                <a:srgbClr val="002060"/>
              </a:solidFill>
              <a:latin typeface="Arial" pitchFamily="34" charset="0"/>
              <a:cs typeface="Arial" pitchFamily="34" charset="0"/>
            </a:endParaRPr>
          </a:p>
        </p:txBody>
      </p:sp>
      <p:sp>
        <p:nvSpPr>
          <p:cNvPr id="9" name="TextBox 8"/>
          <p:cNvSpPr txBox="1"/>
          <p:nvPr/>
        </p:nvSpPr>
        <p:spPr>
          <a:xfrm>
            <a:off x="991793" y="2288694"/>
            <a:ext cx="7259574" cy="1323439"/>
          </a:xfrm>
          <a:prstGeom prst="rect">
            <a:avLst/>
          </a:prstGeom>
          <a:noFill/>
        </p:spPr>
        <p:txBody>
          <a:bodyPr wrap="square" rtlCol="0">
            <a:spAutoFit/>
          </a:bodyPr>
          <a:lstStyle/>
          <a:p>
            <a:pPr algn="ctr"/>
            <a:r>
              <a:rPr lang="en-US" sz="4000" b="1" dirty="0" smtClean="0">
                <a:solidFill>
                  <a:srgbClr val="C00000"/>
                </a:solidFill>
                <a:latin typeface="Arial" pitchFamily="34" charset="0"/>
                <a:cs typeface="Arial" pitchFamily="34" charset="0"/>
              </a:rPr>
              <a:t>Socially Distanced </a:t>
            </a:r>
          </a:p>
          <a:p>
            <a:pPr algn="ctr"/>
            <a:r>
              <a:rPr lang="en-US" sz="4000" b="1" dirty="0" smtClean="0">
                <a:solidFill>
                  <a:srgbClr val="C00000"/>
                </a:solidFill>
                <a:latin typeface="Arial" pitchFamily="34" charset="0"/>
                <a:cs typeface="Arial" pitchFamily="34" charset="0"/>
              </a:rPr>
              <a:t>Study Space</a:t>
            </a:r>
          </a:p>
        </p:txBody>
      </p:sp>
      <p:grpSp>
        <p:nvGrpSpPr>
          <p:cNvPr id="13" name="Group 12"/>
          <p:cNvGrpSpPr/>
          <p:nvPr/>
        </p:nvGrpSpPr>
        <p:grpSpPr>
          <a:xfrm>
            <a:off x="539552" y="5964722"/>
            <a:ext cx="8208912" cy="725018"/>
            <a:chOff x="539552" y="5964722"/>
            <a:chExt cx="8208912" cy="725018"/>
          </a:xfrm>
        </p:grpSpPr>
        <p:sp>
          <p:nvSpPr>
            <p:cNvPr id="3" name="TextBox 2"/>
            <p:cNvSpPr txBox="1"/>
            <p:nvPr/>
          </p:nvSpPr>
          <p:spPr>
            <a:xfrm>
              <a:off x="1115616" y="6104965"/>
              <a:ext cx="4392488" cy="584775"/>
            </a:xfrm>
            <a:prstGeom prst="rect">
              <a:avLst/>
            </a:prstGeom>
            <a:noFill/>
          </p:spPr>
          <p:txBody>
            <a:bodyPr wrap="square" rtlCol="0">
              <a:spAutoFit/>
            </a:bodyPr>
            <a:lstStyle/>
            <a:p>
              <a:r>
                <a:rPr lang="en-GB" sz="3200" b="1" dirty="0" smtClean="0">
                  <a:solidFill>
                    <a:srgbClr val="002060"/>
                  </a:solidFill>
                  <a:latin typeface="Arial Narrow" panose="020B0606020202030204" pitchFamily="34" charset="0"/>
                  <a:cs typeface="Arial" panose="020B0604020202020204" pitchFamily="34" charset="0"/>
                </a:rPr>
                <a:t>www.library.qmul.ac.uk</a:t>
              </a:r>
              <a:endParaRPr lang="en-GB" sz="3200" b="1" dirty="0">
                <a:solidFill>
                  <a:srgbClr val="002060"/>
                </a:solidFill>
                <a:latin typeface="Arial Narrow" panose="020B0606020202030204" pitchFamily="34" charset="0"/>
                <a:cs typeface="Arial" panose="020B0604020202020204" pitchFamily="34" charset="0"/>
              </a:endParaRPr>
            </a:p>
          </p:txBody>
        </p:sp>
        <p:pic>
          <p:nvPicPr>
            <p:cNvPr id="1026" name="Picture 2" descr="http://qm-web.mc.qmul.ac.uk/docs/designandbranding/99459.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4608" y="6087832"/>
              <a:ext cx="2135929" cy="56754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39552" y="5964722"/>
              <a:ext cx="82089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188234809"/>
      </p:ext>
    </p:extLst>
  </p:cSld>
  <p:clrMapOvr>
    <a:masterClrMapping/>
  </p:clrMapOvr>
  <mc:AlternateContent xmlns:mc="http://schemas.openxmlformats.org/markup-compatibility/2006">
    <mc:Choice xmlns:p14="http://schemas.microsoft.com/office/powerpoint/2010/main" Requires="p14">
      <p:transition spd="slow" p14:dur="2000" advTm="12509"/>
    </mc:Choice>
    <mc:Fallback>
      <p:transition spd="slow" advTm="125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50000" b="-5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864089658"/>
      </p:ext>
    </p:extLst>
  </p:cSld>
  <p:clrMapOvr>
    <a:masterClrMapping/>
  </p:clrMapOvr>
  <mc:AlternateContent xmlns:mc="http://schemas.openxmlformats.org/markup-compatibility/2006">
    <mc:Choice xmlns:p14="http://schemas.microsoft.com/office/powerpoint/2010/main" Requires="p14">
      <p:transition spd="slow" p14:dur="2000" advTm="22249"/>
    </mc:Choice>
    <mc:Fallback>
      <p:transition spd="slow" advTm="222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775609219"/>
      </p:ext>
    </p:extLst>
  </p:cSld>
  <p:clrMapOvr>
    <a:masterClrMapping/>
  </p:clrMapOvr>
  <mc:AlternateContent xmlns:mc="http://schemas.openxmlformats.org/markup-compatibility/2006">
    <mc:Choice xmlns:p14="http://schemas.microsoft.com/office/powerpoint/2010/main" Requires="p14">
      <p:transition spd="slow" p14:dur="2000" advTm="8908"/>
    </mc:Choice>
    <mc:Fallback>
      <p:transition spd="slow" advTm="89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a:solidFill>
                  <a:srgbClr val="FFFFFF"/>
                </a:solidFill>
              </a:rPr>
              <a:t>q</a:t>
            </a:r>
            <a:r>
              <a:rPr lang="en-GB" sz="6000" dirty="0" smtClean="0">
                <a:solidFill>
                  <a:srgbClr val="FFFFFF"/>
                </a:solidFill>
              </a:rPr>
              <a:t>mul.libcal.com</a:t>
            </a:r>
            <a:endParaRPr lang="en-GB" sz="6000" dirty="0">
              <a:solidFill>
                <a:srgbClr val="FFFFFF"/>
              </a:solidFill>
            </a:endParaRPr>
          </a:p>
        </p:txBody>
      </p:sp>
      <p:sp>
        <p:nvSpPr>
          <p:cNvPr id="3" name="Content Placeholder 2"/>
          <p:cNvSpPr>
            <a:spLocks noGrp="1"/>
          </p:cNvSpPr>
          <p:nvPr>
            <p:ph idx="1"/>
          </p:nvPr>
        </p:nvSpPr>
        <p:spPr/>
        <p:txBody>
          <a:bodyPr/>
          <a:lstStyle/>
          <a:p>
            <a:endParaRPr lang="en-GB"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63315112"/>
      </p:ext>
    </p:extLst>
  </p:cSld>
  <p:clrMapOvr>
    <a:masterClrMapping/>
  </p:clrMapOvr>
  <mc:AlternateContent xmlns:mc="http://schemas.openxmlformats.org/markup-compatibility/2006">
    <mc:Choice xmlns:p14="http://schemas.microsoft.com/office/powerpoint/2010/main" Requires="p14">
      <p:transition spd="slow" p14:dur="2000" advTm="39873"/>
    </mc:Choice>
    <mc:Fallback>
      <p:transition spd="slow" advTm="398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076987686"/>
      </p:ext>
    </p:extLst>
  </p:cSld>
  <p:clrMapOvr>
    <a:masterClrMapping/>
  </p:clrMapOvr>
  <mc:AlternateContent xmlns:mc="http://schemas.openxmlformats.org/markup-compatibility/2006">
    <mc:Choice xmlns:p14="http://schemas.microsoft.com/office/powerpoint/2010/main" Requires="p14">
      <p:transition spd="slow" p14:dur="2000" advTm="6259"/>
    </mc:Choice>
    <mc:Fallback>
      <p:transition spd="slow" advTm="62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5184" y="112812"/>
            <a:ext cx="6611112" cy="723900"/>
          </a:xfrm>
        </p:spPr>
        <p:txBody>
          <a:bodyPr anchor="t">
            <a:normAutofit fontScale="90000"/>
          </a:bodyPr>
          <a:lstStyle/>
          <a:p>
            <a:pPr algn="l"/>
            <a:r>
              <a:rPr lang="en-US" sz="3000" dirty="0" smtClean="0">
                <a:solidFill>
                  <a:schemeClr val="bg1">
                    <a:lumMod val="65000"/>
                  </a:schemeClr>
                </a:solidFill>
                <a:latin typeface="Arial Narrow"/>
                <a:cs typeface="Arial Narrow"/>
              </a:rPr>
              <a:t/>
            </a:r>
            <a:br>
              <a:rPr lang="en-US" sz="3000" dirty="0" smtClean="0">
                <a:solidFill>
                  <a:schemeClr val="bg1">
                    <a:lumMod val="65000"/>
                  </a:schemeClr>
                </a:solidFill>
                <a:latin typeface="Arial Narrow"/>
                <a:cs typeface="Arial Narrow"/>
              </a:rPr>
            </a:br>
            <a:r>
              <a:rPr lang="en-US" sz="3000" dirty="0" smtClean="0">
                <a:solidFill>
                  <a:schemeClr val="bg1">
                    <a:lumMod val="65000"/>
                  </a:schemeClr>
                </a:solidFill>
                <a:latin typeface="Arial Narrow"/>
                <a:cs typeface="Arial Narrow"/>
              </a:rPr>
              <a:t/>
            </a:r>
            <a:br>
              <a:rPr lang="en-US" sz="3000" dirty="0" smtClean="0">
                <a:solidFill>
                  <a:schemeClr val="bg1">
                    <a:lumMod val="65000"/>
                  </a:schemeClr>
                </a:solidFill>
                <a:latin typeface="Arial Narrow"/>
                <a:cs typeface="Arial Narrow"/>
              </a:rPr>
            </a:br>
            <a:r>
              <a:rPr lang="en-US" sz="4400" b="1" dirty="0" smtClean="0">
                <a:latin typeface="Arial" pitchFamily="34" charset="0"/>
                <a:cs typeface="Arial" pitchFamily="34" charset="0"/>
              </a:rPr>
              <a:t> </a:t>
            </a:r>
            <a:r>
              <a:rPr lang="en-US" sz="5300" b="1" dirty="0" smtClean="0">
                <a:latin typeface="Arial" pitchFamily="34" charset="0"/>
                <a:cs typeface="Arial" pitchFamily="34" charset="0"/>
              </a:rPr>
              <a:t/>
            </a:r>
            <a:br>
              <a:rPr lang="en-US" sz="5300" b="1" dirty="0" smtClean="0">
                <a:latin typeface="Arial" pitchFamily="34" charset="0"/>
                <a:cs typeface="Arial" pitchFamily="34" charset="0"/>
              </a:rPr>
            </a:br>
            <a:r>
              <a:rPr lang="en-US" sz="5300" b="1" dirty="0" smtClean="0">
                <a:latin typeface="Arial" pitchFamily="34" charset="0"/>
                <a:cs typeface="Arial" pitchFamily="34" charset="0"/>
              </a:rPr>
              <a:t/>
            </a:r>
            <a:br>
              <a:rPr lang="en-US" sz="5300" b="1" dirty="0" smtClean="0">
                <a:latin typeface="Arial" pitchFamily="34" charset="0"/>
                <a:cs typeface="Arial" pitchFamily="34" charset="0"/>
              </a:rPr>
            </a:br>
            <a:r>
              <a:rPr lang="en-US" dirty="0" smtClean="0"/>
              <a:t/>
            </a:r>
            <a:br>
              <a:rPr lang="en-US" dirty="0" smtClean="0"/>
            </a:br>
            <a:endParaRPr lang="en-US" dirty="0"/>
          </a:p>
        </p:txBody>
      </p:sp>
      <p:sp>
        <p:nvSpPr>
          <p:cNvPr id="8" name="TextBox 7"/>
          <p:cNvSpPr txBox="1"/>
          <p:nvPr/>
        </p:nvSpPr>
        <p:spPr>
          <a:xfrm>
            <a:off x="1014221" y="3600000"/>
            <a:ext cx="7259574" cy="1384995"/>
          </a:xfrm>
          <a:prstGeom prst="rect">
            <a:avLst/>
          </a:prstGeom>
          <a:noFill/>
        </p:spPr>
        <p:txBody>
          <a:bodyPr wrap="square" rtlCol="0">
            <a:spAutoFit/>
          </a:bodyPr>
          <a:lstStyle/>
          <a:p>
            <a:pPr algn="ctr"/>
            <a:r>
              <a:rPr lang="en-GB" sz="2800" b="1" dirty="0" smtClean="0">
                <a:solidFill>
                  <a:srgbClr val="002060"/>
                </a:solidFill>
                <a:latin typeface="Arial" pitchFamily="34" charset="0"/>
                <a:cs typeface="Arial" pitchFamily="34" charset="0"/>
              </a:rPr>
              <a:t>… if you have any questions or would like a bit more information please email library@qmul.ac.uk</a:t>
            </a:r>
            <a:endParaRPr lang="en-GB" sz="2000" b="1" dirty="0">
              <a:solidFill>
                <a:srgbClr val="002060"/>
              </a:solidFill>
              <a:latin typeface="Arial" pitchFamily="34" charset="0"/>
              <a:cs typeface="Arial" pitchFamily="34" charset="0"/>
            </a:endParaRPr>
          </a:p>
        </p:txBody>
      </p:sp>
      <p:sp>
        <p:nvSpPr>
          <p:cNvPr id="9" name="TextBox 8"/>
          <p:cNvSpPr txBox="1"/>
          <p:nvPr/>
        </p:nvSpPr>
        <p:spPr>
          <a:xfrm>
            <a:off x="1115072" y="2204864"/>
            <a:ext cx="7259574" cy="707886"/>
          </a:xfrm>
          <a:prstGeom prst="rect">
            <a:avLst/>
          </a:prstGeom>
          <a:noFill/>
        </p:spPr>
        <p:txBody>
          <a:bodyPr wrap="square" rtlCol="0">
            <a:spAutoFit/>
          </a:bodyPr>
          <a:lstStyle/>
          <a:p>
            <a:pPr algn="ctr"/>
            <a:r>
              <a:rPr lang="en-US" sz="4000" b="1" dirty="0" smtClean="0">
                <a:solidFill>
                  <a:srgbClr val="C00000"/>
                </a:solidFill>
                <a:latin typeface="Arial" pitchFamily="34" charset="0"/>
                <a:cs typeface="Arial" pitchFamily="34" charset="0"/>
              </a:rPr>
              <a:t>Questions …</a:t>
            </a:r>
          </a:p>
        </p:txBody>
      </p:sp>
      <p:grpSp>
        <p:nvGrpSpPr>
          <p:cNvPr id="13" name="Group 12"/>
          <p:cNvGrpSpPr/>
          <p:nvPr/>
        </p:nvGrpSpPr>
        <p:grpSpPr>
          <a:xfrm>
            <a:off x="539552" y="5964722"/>
            <a:ext cx="8208912" cy="725018"/>
            <a:chOff x="539552" y="5964722"/>
            <a:chExt cx="8208912" cy="725018"/>
          </a:xfrm>
        </p:grpSpPr>
        <p:sp>
          <p:nvSpPr>
            <p:cNvPr id="3" name="TextBox 2"/>
            <p:cNvSpPr txBox="1"/>
            <p:nvPr/>
          </p:nvSpPr>
          <p:spPr>
            <a:xfrm>
              <a:off x="1115616" y="6104965"/>
              <a:ext cx="4392488" cy="584775"/>
            </a:xfrm>
            <a:prstGeom prst="rect">
              <a:avLst/>
            </a:prstGeom>
            <a:noFill/>
          </p:spPr>
          <p:txBody>
            <a:bodyPr wrap="square" rtlCol="0">
              <a:spAutoFit/>
            </a:bodyPr>
            <a:lstStyle/>
            <a:p>
              <a:r>
                <a:rPr lang="en-GB" sz="3200" b="1" dirty="0" smtClean="0">
                  <a:solidFill>
                    <a:srgbClr val="002060"/>
                  </a:solidFill>
                  <a:latin typeface="Arial Narrow" panose="020B0606020202030204" pitchFamily="34" charset="0"/>
                  <a:cs typeface="Arial" panose="020B0604020202020204" pitchFamily="34" charset="0"/>
                </a:rPr>
                <a:t>www.library.qmul.ac.uk</a:t>
              </a:r>
              <a:endParaRPr lang="en-GB" sz="3200" b="1" dirty="0">
                <a:solidFill>
                  <a:srgbClr val="002060"/>
                </a:solidFill>
                <a:latin typeface="Arial Narrow" panose="020B0606020202030204" pitchFamily="34" charset="0"/>
                <a:cs typeface="Arial" panose="020B0604020202020204" pitchFamily="34" charset="0"/>
              </a:endParaRPr>
            </a:p>
          </p:txBody>
        </p:sp>
        <p:pic>
          <p:nvPicPr>
            <p:cNvPr id="1026" name="Picture 2" descr="http://qm-web.mc.qmul.ac.uk/docs/designandbranding/99459.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62243" y="6104965"/>
              <a:ext cx="2135929" cy="56754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39552" y="5964722"/>
              <a:ext cx="82089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976724215"/>
      </p:ext>
    </p:extLst>
  </p:cSld>
  <p:clrMapOvr>
    <a:masterClrMapping/>
  </p:clrMapOvr>
  <mc:AlternateContent xmlns:mc="http://schemas.openxmlformats.org/markup-compatibility/2006">
    <mc:Choice xmlns:p14="http://schemas.microsoft.com/office/powerpoint/2010/main" Requires="p14">
      <p:transition spd="slow" p14:dur="2000" advTm="25662"/>
    </mc:Choice>
    <mc:Fallback>
      <p:transition spd="slow" advTm="256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5"/>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2561</TotalTime>
  <Words>182</Words>
  <Application>Microsoft Office PowerPoint</Application>
  <PresentationFormat>On-screen Show (4:3)</PresentationFormat>
  <Paragraphs>21</Paragraphs>
  <Slides>6</Slides>
  <Notes>5</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Arial Narrow</vt:lpstr>
      <vt:lpstr>Calibri</vt:lpstr>
      <vt:lpstr>Office Theme</vt:lpstr>
      <vt:lpstr>      </vt:lpstr>
      <vt:lpstr>PowerPoint Presentation</vt:lpstr>
      <vt:lpstr>PowerPoint Presentation</vt:lpstr>
      <vt:lpstr>qmul.libcal.com</vt:lpstr>
      <vt:lpstr>PowerPoint Presentation</vt:lpstr>
      <vt:lpstr>      </vt:lpstr>
    </vt:vector>
  </TitlesOfParts>
  <Company>qmul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Netskills</dc:title>
  <dc:creator>paula</dc:creator>
  <cp:lastModifiedBy>Jane Alderson-Rice</cp:lastModifiedBy>
  <cp:revision>231</cp:revision>
  <cp:lastPrinted>2019-10-23T08:35:46Z</cp:lastPrinted>
  <dcterms:created xsi:type="dcterms:W3CDTF">2011-08-26T09:19:30Z</dcterms:created>
  <dcterms:modified xsi:type="dcterms:W3CDTF">2020-07-30T13:15:31Z</dcterms:modified>
</cp:coreProperties>
</file>